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1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>
        <p:scale>
          <a:sx n="76" d="100"/>
          <a:sy n="76" d="100"/>
        </p:scale>
        <p:origin x="-480" y="-19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304800" y="228600"/>
            <a:ext cx="11594592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82220" y="5353963"/>
            <a:ext cx="11631168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600200"/>
            <a:ext cx="103632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556001"/>
            <a:ext cx="85344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3F2FFF-6A6D-4FF0-8F6B-D17C747CC728}" type="datetimeFigureOut">
              <a:rPr lang="ru-RU" smtClean="0"/>
              <a:t>07.04.2022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6B70BD-8537-4BE3-BFB9-F5EE3F42266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3F2FFF-6A6D-4FF0-8F6B-D17C747CC728}" type="datetimeFigureOut">
              <a:rPr lang="ru-RU" smtClean="0"/>
              <a:t>07.04.2022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6B70BD-8537-4BE3-BFB9-F5EE3F42266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304800" y="228600"/>
            <a:ext cx="11594592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3F2FFF-6A6D-4FF0-8F6B-D17C747CC728}" type="datetimeFigureOut">
              <a:rPr lang="ru-RU" smtClean="0"/>
              <a:t>07.04.2022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6B70BD-8537-4BE3-BFB9-F5EE3F422669}" type="slidenum">
              <a:rPr lang="ru-RU" smtClean="0"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82220" y="714191"/>
            <a:ext cx="11631168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1447801"/>
            <a:ext cx="27432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1447800"/>
            <a:ext cx="80264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3F2FFF-6A6D-4FF0-8F6B-D17C747CC728}" type="datetimeFigureOut">
              <a:rPr lang="ru-RU" smtClean="0"/>
              <a:t>07.04.2022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6B70BD-8537-4BE3-BFB9-F5EE3F422669}" type="slidenum">
              <a:rPr lang="ru-RU" smtClean="0"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304800" y="228600"/>
            <a:ext cx="11594592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8063251" y="4203592"/>
            <a:ext cx="383523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3492427" y="4075290"/>
            <a:ext cx="7392687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3771637" y="4087562"/>
            <a:ext cx="729064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7479319" y="4074175"/>
            <a:ext cx="4410667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82220" y="4058555"/>
            <a:ext cx="11631168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0043" y="2463560"/>
            <a:ext cx="103632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823153" y="1437449"/>
            <a:ext cx="8556979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3F2FFF-6A6D-4FF0-8F6B-D17C747CC728}" type="datetimeFigureOut">
              <a:rPr lang="ru-RU" smtClean="0"/>
              <a:t>07.04.2022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6B70BD-8537-4BE3-BFB9-F5EE3F42266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3F2FFF-6A6D-4FF0-8F6B-D17C747CC728}" type="datetimeFigureOut">
              <a:rPr lang="ru-RU" smtClean="0"/>
              <a:t>07.04.2022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6B70BD-8537-4BE3-BFB9-F5EE3F422669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902207" y="2679192"/>
            <a:ext cx="5096256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6193536" y="2679192"/>
            <a:ext cx="5096256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02208" y="2678114"/>
            <a:ext cx="5096256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03110" y="3429001"/>
            <a:ext cx="5093407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7600" y="2678113"/>
            <a:ext cx="5096256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7" y="3429001"/>
            <a:ext cx="5096256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3F2FFF-6A6D-4FF0-8F6B-D17C747CC728}" type="datetimeFigureOut">
              <a:rPr lang="ru-RU" smtClean="0"/>
              <a:t>07.04.2022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6B70BD-8537-4BE3-BFB9-F5EE3F42266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3F2FFF-6A6D-4FF0-8F6B-D17C747CC728}" type="datetimeFigureOut">
              <a:rPr lang="ru-RU" smtClean="0"/>
              <a:t>07.04.2022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6B70BD-8537-4BE3-BFB9-F5EE3F42266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304800" y="228600"/>
            <a:ext cx="11594592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82220" y="714191"/>
            <a:ext cx="11631168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3F2FFF-6A6D-4FF0-8F6B-D17C747CC728}" type="datetimeFigureOut">
              <a:rPr lang="ru-RU" smtClean="0"/>
              <a:t>07.04.2022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6B70BD-8537-4BE3-BFB9-F5EE3F42266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304800" y="228600"/>
            <a:ext cx="11594592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3F2FFF-6A6D-4FF0-8F6B-D17C747CC728}" type="datetimeFigureOut">
              <a:rPr lang="ru-RU" smtClean="0"/>
              <a:t>07.04.2022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6B70BD-8537-4BE3-BFB9-F5EE3F422669}" type="slidenum">
              <a:rPr lang="ru-RU" smtClean="0"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19200" y="3581401"/>
            <a:ext cx="44704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82220" y="714191"/>
            <a:ext cx="11631168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1219200" y="2286000"/>
            <a:ext cx="44704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02616" y="1828800"/>
            <a:ext cx="5205435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304800" y="228600"/>
            <a:ext cx="11594592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82220" y="5353963"/>
            <a:ext cx="11631168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98874" y="338667"/>
            <a:ext cx="5083527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491112" y="2785533"/>
            <a:ext cx="5091289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3F2FFF-6A6D-4FF0-8F6B-D17C747CC728}" type="datetimeFigureOut">
              <a:rPr lang="ru-RU" smtClean="0"/>
              <a:t>07.04.2022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6B70BD-8537-4BE3-BFB9-F5EE3F422669}" type="slidenum">
              <a:rPr lang="ru-RU" smtClean="0"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117600" y="1371600"/>
            <a:ext cx="475488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304800" y="228600"/>
            <a:ext cx="11594592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82220" y="1679429"/>
            <a:ext cx="11631168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338328"/>
            <a:ext cx="109728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84896" y="6250165"/>
            <a:ext cx="504892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BF3F2FFF-6A6D-4FF0-8F6B-D17C747CC728}" type="datetimeFigureOut">
              <a:rPr lang="ru-RU" smtClean="0"/>
              <a:t>07.04.2022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185" y="6250165"/>
            <a:ext cx="50489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21451" y="6250164"/>
            <a:ext cx="15491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656B70BD-8537-4BE3-BFB9-F5EE3F422669}" type="slidenum">
              <a:rPr lang="ru-RU" smtClean="0"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62757" y="2675467"/>
            <a:ext cx="9877777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2" r:id="rId1"/>
    <p:sldLayoutId id="2147483703" r:id="rId2"/>
    <p:sldLayoutId id="2147483704" r:id="rId3"/>
    <p:sldLayoutId id="2147483705" r:id="rId4"/>
    <p:sldLayoutId id="2147483706" r:id="rId5"/>
    <p:sldLayoutId id="2147483707" r:id="rId6"/>
    <p:sldLayoutId id="2147483708" r:id="rId7"/>
    <p:sldLayoutId id="2147483709" r:id="rId8"/>
    <p:sldLayoutId id="2147483710" r:id="rId9"/>
    <p:sldLayoutId id="2147483711" r:id="rId10"/>
    <p:sldLayoutId id="2147483712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ctrTitle"/>
          </p:nvPr>
        </p:nvSpPr>
        <p:spPr>
          <a:xfrm>
            <a:off x="1023638" y="984738"/>
            <a:ext cx="7803839" cy="4591716"/>
          </a:xfrm>
        </p:spPr>
        <p:txBody>
          <a:bodyPr>
            <a:normAutofit/>
          </a:bodyPr>
          <a:lstStyle/>
          <a:p>
            <a:pPr algn="ctr"/>
            <a:r>
              <a:rPr lang="ru-RU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lang="ru-RU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даптированная основная образовательная программа</a:t>
            </a:r>
            <a:br>
              <a:rPr lang="ru-RU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детей с </a:t>
            </a:r>
            <a:r>
              <a:rPr lang="ru-RU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тяжелыми нарушениями речи</a:t>
            </a:r>
            <a:r>
              <a:rPr lang="ru-RU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 МАОУ </a:t>
            </a:r>
            <a:r>
              <a:rPr lang="ru-RU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Чикчинской</a:t>
            </a:r>
            <a:r>
              <a:rPr lang="ru-RU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СОШ </a:t>
            </a:r>
            <a:r>
              <a:rPr lang="ru-RU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им.Якина</a:t>
            </a:r>
            <a:r>
              <a:rPr lang="ru-RU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84161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1303021"/>
            <a:ext cx="11118426" cy="5150534"/>
          </a:xfrm>
        </p:spPr>
        <p:txBody>
          <a:bodyPr>
            <a:noAutofit/>
          </a:bodyPr>
          <a:lstStyle/>
          <a:p>
            <a:pPr marL="8890" marR="107950" indent="443230" algn="just">
              <a:lnSpc>
                <a:spcPct val="161000"/>
              </a:lnSpc>
              <a:spcAft>
                <a:spcPts val="65"/>
              </a:spcAft>
            </a:pPr>
            <a:r>
              <a:rPr lang="ru-RU" sz="2400" dirty="0">
                <a:solidFill>
                  <a:srgbClr val="00000A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дошкольного и начального общего образования за счет обеспечения равных стартовых возможностей  на начальных этапах обучения в школе. Развитие функционального базиса для формирования </a:t>
            </a:r>
            <a:r>
              <a:rPr lang="ru-RU" sz="2400" i="1" dirty="0">
                <a:solidFill>
                  <a:srgbClr val="00000A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предпосылок универсальных учебных действий</a:t>
            </a:r>
            <a:r>
              <a:rPr lang="ru-RU" sz="2400" dirty="0">
                <a:solidFill>
                  <a:srgbClr val="00000A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(УУД в личностной, коммуникативной, познавательной и регулятивной сферах) является важнейшей задачей дошкольного образования.  </a:t>
            </a:r>
          </a:p>
          <a:p>
            <a:pPr marL="8890" marR="107950" indent="0" algn="just">
              <a:lnSpc>
                <a:spcPct val="161000"/>
              </a:lnSpc>
              <a:spcAft>
                <a:spcPts val="65"/>
              </a:spcAft>
              <a:buNone/>
            </a:pPr>
            <a:r>
              <a:rPr lang="ru-RU" sz="2400" dirty="0">
                <a:solidFill>
                  <a:srgbClr val="00000A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На этапе завершения дошкольного образования специалисты и </a:t>
            </a:r>
            <a:r>
              <a:rPr lang="ru-RU" sz="2400" dirty="0" err="1">
                <a:solidFill>
                  <a:srgbClr val="00000A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ПМПк</a:t>
            </a:r>
            <a:r>
              <a:rPr lang="ru-RU" sz="2400" dirty="0">
                <a:solidFill>
                  <a:srgbClr val="00000A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(консилиум) образовательной организации  вырабатывают рекомендации для ПМПК (комиссии) по организации дальнейшего образовательного маршрута в соответствии с требованиями ФГОС ДО и НОО. </a:t>
            </a:r>
            <a:endParaRPr lang="ru-RU" sz="2400" dirty="0" smtClean="0">
              <a:solidFill>
                <a:srgbClr val="00000A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685800" algn="just"/>
            <a:endParaRPr lang="ru-RU" sz="240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320041"/>
            <a:ext cx="10432626" cy="982979"/>
          </a:xfrm>
        </p:spPr>
        <p:txBody>
          <a:bodyPr>
            <a:noAutofit/>
          </a:bodyPr>
          <a:lstStyle/>
          <a:p>
            <a:pPr algn="ctr"/>
            <a:r>
              <a:rPr lang="ru-RU" sz="2800" b="1" i="1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Целевые ориентиры АООП выступают основаниями преемственности</a:t>
            </a:r>
            <a:endParaRPr lang="ru-RU" sz="2800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72449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876300" y="1184275"/>
            <a:ext cx="11315700" cy="5311775"/>
          </a:xfrm>
        </p:spPr>
        <p:txBody>
          <a:bodyPr>
            <a:noAutofit/>
          </a:bodyPr>
          <a:lstStyle/>
          <a:p>
            <a:pPr marL="8890" marR="107950" lvl="0" indent="0" algn="just">
              <a:lnSpc>
                <a:spcPct val="161000"/>
              </a:lnSpc>
              <a:spcAft>
                <a:spcPts val="65"/>
              </a:spcAft>
              <a:buClr>
                <a:srgbClr val="90C226"/>
              </a:buClr>
              <a:buNone/>
            </a:pPr>
            <a:r>
              <a:rPr lang="ru-RU" sz="2400" dirty="0">
                <a:solidFill>
                  <a:srgbClr val="00000A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 зависимости от того, на каком возрастном этапе с ребенком дошкольного возраста начиналась коррекционно-развивающая работа, от характера динамики развития, успешности коррекции и компенсации его недостатков происходит уточнение и дифференциация образовательных потребностей воспитанников, что становится основой для дифференциации условий дальнейшего образования и содержания коррекционно-развивающей работы, выработки рекомендаций по дальнейшему образовательному маршруту.  </a:t>
            </a:r>
          </a:p>
          <a:p>
            <a:pPr marL="0" indent="0">
              <a:buNone/>
            </a:pP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23322895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1219201"/>
            <a:ext cx="10249746" cy="4822162"/>
          </a:xfrm>
        </p:spPr>
        <p:txBody>
          <a:bodyPr>
            <a:normAutofit/>
          </a:bodyPr>
          <a:lstStyle/>
          <a:p>
            <a:pPr marL="8890" marR="107950" indent="443230" algn="just">
              <a:lnSpc>
                <a:spcPct val="150000"/>
              </a:lnSpc>
              <a:spcAft>
                <a:spcPts val="65"/>
              </a:spcAft>
            </a:pPr>
            <a:r>
              <a:rPr lang="ru-RU" sz="2400" dirty="0">
                <a:solidFill>
                  <a:srgbClr val="00000A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Адаптированная основная образовательная программа (далее – АООП) дошкольного образования разработана для детей раннего возраста </a:t>
            </a:r>
            <a:r>
              <a:rPr lang="ru-RU" sz="2400" dirty="0" smtClean="0">
                <a:solidFill>
                  <a:srgbClr val="00000A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rgbClr val="00000A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 </a:t>
            </a:r>
            <a:r>
              <a:rPr lang="ru-RU" dirty="0" smtClean="0">
                <a:solidFill>
                  <a:srgbClr val="00000A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тяжелыми нарушениями речи</a:t>
            </a:r>
            <a:r>
              <a:rPr lang="ru-RU" sz="2400" dirty="0" smtClean="0">
                <a:solidFill>
                  <a:srgbClr val="00000A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(</a:t>
            </a:r>
            <a:r>
              <a:rPr lang="ru-RU" dirty="0" smtClean="0">
                <a:solidFill>
                  <a:srgbClr val="00000A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ТНР</a:t>
            </a:r>
            <a:r>
              <a:rPr lang="ru-RU" sz="2400" dirty="0" smtClean="0">
                <a:solidFill>
                  <a:srgbClr val="00000A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) </a:t>
            </a:r>
            <a:r>
              <a:rPr lang="ru-RU" sz="2400" dirty="0">
                <a:solidFill>
                  <a:srgbClr val="00000A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на основе примерной адаптированной основной образовательной программы дошкольного образования детей с </a:t>
            </a:r>
            <a:r>
              <a:rPr lang="ru-RU" dirty="0" smtClean="0">
                <a:solidFill>
                  <a:srgbClr val="00000A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тяжелыми нарушениями речи</a:t>
            </a:r>
            <a:r>
              <a:rPr lang="ru-RU" sz="2400" dirty="0" smtClean="0">
                <a:solidFill>
                  <a:srgbClr val="00000A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2400" dirty="0">
                <a:solidFill>
                  <a:srgbClr val="00000A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одобренной решением федерального учебно-методического объединения по общему образованию 7.12.2017 г.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26036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4785" y="1406769"/>
            <a:ext cx="10246555" cy="4642339"/>
          </a:xfrm>
        </p:spPr>
        <p:txBody>
          <a:bodyPr>
            <a:normAutofit/>
          </a:bodyPr>
          <a:lstStyle/>
          <a:p>
            <a:pPr marL="8890" marR="107950" indent="443230" algn="just">
              <a:lnSpc>
                <a:spcPct val="161000"/>
              </a:lnSpc>
              <a:spcAft>
                <a:spcPts val="65"/>
              </a:spcAft>
            </a:pPr>
            <a:r>
              <a:rPr lang="ru-RU" sz="2400" dirty="0" smtClean="0">
                <a:solidFill>
                  <a:srgbClr val="00000A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это </a:t>
            </a:r>
            <a:r>
              <a:rPr lang="ru-RU" sz="2400" dirty="0">
                <a:solidFill>
                  <a:srgbClr val="00000A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сложное полиморфное </a:t>
            </a:r>
            <a:r>
              <a:rPr lang="ru-RU" sz="2400" dirty="0" smtClean="0">
                <a:solidFill>
                  <a:srgbClr val="00000A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нарушение речи представляют собой сложную разнородную группу, характеризующуюся разной степенью и механизмом нарушения речи, временем возникновения, разнородным  уровнем психофизического развития. Это определяет различные возможности детей в овладении навыками речевого общения.</a:t>
            </a: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4808" y="572022"/>
            <a:ext cx="9205220" cy="1201615"/>
          </a:xfrm>
        </p:spPr>
        <p:txBody>
          <a:bodyPr>
            <a:normAutofit/>
          </a:bodyPr>
          <a:lstStyle/>
          <a:p>
            <a:pPr marL="8890" marR="107950" lvl="0" indent="443230" algn="ctr">
              <a:lnSpc>
                <a:spcPct val="161000"/>
              </a:lnSpc>
              <a:spcBef>
                <a:spcPts val="1000"/>
              </a:spcBef>
              <a:spcAft>
                <a:spcPts val="65"/>
              </a:spcAft>
            </a:pPr>
            <a:r>
              <a:rPr lang="ru-RU" sz="2800" b="1" i="1" dirty="0" smtClean="0">
                <a:solidFill>
                  <a:srgbClr val="7030A0"/>
                </a:solidFill>
                <a:latin typeface="Times New Roman" panose="02020603050405020304" pitchFamily="18" charset="0"/>
                <a:cs typeface="+mn-cs"/>
              </a:rPr>
              <a:t>Тяжелые нарушения речи. </a:t>
            </a:r>
            <a:endParaRPr lang="ru-RU" sz="2800" b="1" i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14568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7142" y="1969476"/>
            <a:ext cx="10837117" cy="4888525"/>
          </a:xfrm>
        </p:spPr>
        <p:txBody>
          <a:bodyPr>
            <a:noAutofit/>
          </a:bodyPr>
          <a:lstStyle/>
          <a:p>
            <a:pPr marL="8890" marR="107950" lvl="0" indent="443230" algn="just">
              <a:lnSpc>
                <a:spcPct val="150000"/>
              </a:lnSpc>
              <a:spcAft>
                <a:spcPts val="65"/>
              </a:spcAft>
              <a:buClr>
                <a:srgbClr val="90C226"/>
              </a:buClr>
            </a:pPr>
            <a:r>
              <a:rPr lang="ru-RU" sz="2000" b="1" i="1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Целевой раздел </a:t>
            </a:r>
            <a:r>
              <a:rPr lang="ru-RU" sz="2000" dirty="0">
                <a:solidFill>
                  <a:srgbClr val="00000A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включает пояснительную записку, в которой рассматриваются значимые для разработки и реализации АООП клинико-психолого-педагогическая характеристика и особые образовательные потребности детей раннего и дошкольного возраста с задержкой психического развития. В целевом разделе раскрываются цели, задачи, принципы и подходы к формированию АООП и механизмы ее адаптации; представлены структурные компоненты программы, алгоритм формирования содержания образовательной деятельности, в том числе по профессиональной коррекции нарушений развития детей с </a:t>
            </a:r>
            <a:r>
              <a:rPr lang="ru-RU" sz="2000" dirty="0" smtClean="0">
                <a:solidFill>
                  <a:srgbClr val="00000A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ТНР</a:t>
            </a:r>
            <a:r>
              <a:rPr lang="ru-RU" sz="2000" dirty="0" smtClean="0">
                <a:solidFill>
                  <a:srgbClr val="00000A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; </a:t>
            </a:r>
            <a:r>
              <a:rPr lang="ru-RU" sz="2000" dirty="0">
                <a:solidFill>
                  <a:srgbClr val="00000A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раскрываются целевые ориентиры АООП и планируемые результаты ее освоения, а также механизмы оценивания результатов коррекционно-образовательной деятельности педагогов. </a:t>
            </a:r>
          </a:p>
          <a:p>
            <a:pPr marL="8890" marR="107950" indent="443230" algn="just">
              <a:lnSpc>
                <a:spcPct val="150000"/>
              </a:lnSpc>
              <a:spcAft>
                <a:spcPts val="65"/>
              </a:spcAft>
            </a:pPr>
            <a:endParaRPr lang="ru-RU" sz="2000" dirty="0">
              <a:solidFill>
                <a:srgbClr val="00000A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78730" y="277092"/>
            <a:ext cx="9085410" cy="1692384"/>
          </a:xfrm>
        </p:spPr>
        <p:txBody>
          <a:bodyPr>
            <a:noAutofit/>
          </a:bodyPr>
          <a:lstStyle/>
          <a:p>
            <a:pPr algn="ctr">
              <a:spcAft>
                <a:spcPts val="0"/>
              </a:spcAft>
            </a:pPr>
            <a:r>
              <a:rPr lang="ru-RU" sz="2800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Содержание АООП в соответствии с требованиями Стандарта включает три основных раздела – </a:t>
            </a:r>
            <a:r>
              <a:rPr lang="ru-RU" sz="2800" dirty="0" smtClean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ru-RU" sz="2800" dirty="0" smtClean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2800" b="1" i="1" dirty="0" smtClean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целевой</a:t>
            </a:r>
            <a:r>
              <a:rPr lang="ru-RU" sz="2800" b="1" i="1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содержательный и организационный</a:t>
            </a:r>
            <a:r>
              <a:rPr lang="ru-RU" sz="2800" dirty="0">
                <a:solidFill>
                  <a:srgbClr val="00000A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br>
              <a:rPr lang="ru-RU" sz="2800" dirty="0">
                <a:solidFill>
                  <a:srgbClr val="00000A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ru-RU" sz="28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097926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38554" y="1406770"/>
            <a:ext cx="9799906" cy="3341076"/>
          </a:xfrm>
        </p:spPr>
        <p:txBody>
          <a:bodyPr>
            <a:noAutofit/>
          </a:bodyPr>
          <a:lstStyle/>
          <a:p>
            <a:pPr marL="8890" marR="107950" lvl="0" indent="443230" algn="just">
              <a:lnSpc>
                <a:spcPct val="150000"/>
              </a:lnSpc>
              <a:spcAft>
                <a:spcPts val="65"/>
              </a:spcAft>
              <a:buClr>
                <a:srgbClr val="90C226"/>
              </a:buClr>
            </a:pPr>
            <a:r>
              <a:rPr lang="ru-RU" sz="2400" dirty="0">
                <a:solidFill>
                  <a:srgbClr val="00000A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включает описание образовательной деятельности по пяти образовательным областям: социально-коммуникативное развитие; познавательное развитие; речевое развитие; художественно-эстетическое развитие; физическое развитие; а также содержание образовательной деятельности по профессиональной коррекции нарушений развития детей с </a:t>
            </a:r>
            <a:r>
              <a:rPr lang="ru-RU" dirty="0" smtClean="0">
                <a:solidFill>
                  <a:srgbClr val="00000A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ТНР</a:t>
            </a:r>
            <a:r>
              <a:rPr lang="ru-RU" sz="2400" dirty="0" smtClean="0">
                <a:solidFill>
                  <a:srgbClr val="00000A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endParaRPr lang="ru-RU" sz="2400" dirty="0">
              <a:solidFill>
                <a:srgbClr val="00000A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360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27539" y="193964"/>
            <a:ext cx="8247184" cy="913867"/>
          </a:xfrm>
        </p:spPr>
        <p:txBody>
          <a:bodyPr>
            <a:noAutofit/>
          </a:bodyPr>
          <a:lstStyle/>
          <a:p>
            <a:pPr algn="ctr"/>
            <a:r>
              <a:rPr lang="ru-RU" sz="2800" b="1" i="1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Содержательный раздел</a:t>
            </a:r>
            <a:endParaRPr lang="ru-RU" sz="2800" b="1" i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142262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1688123"/>
            <a:ext cx="10341186" cy="4501662"/>
          </a:xfrm>
        </p:spPr>
        <p:txBody>
          <a:bodyPr>
            <a:normAutofit/>
          </a:bodyPr>
          <a:lstStyle/>
          <a:p>
            <a:pPr marL="8890" marR="107950" lvl="0" indent="443230" algn="just">
              <a:lnSpc>
                <a:spcPct val="150000"/>
              </a:lnSpc>
              <a:spcAft>
                <a:spcPts val="65"/>
              </a:spcAft>
              <a:buClr>
                <a:srgbClr val="90C226"/>
              </a:buClr>
            </a:pPr>
            <a:r>
              <a:rPr lang="ru-RU" sz="2400" dirty="0">
                <a:solidFill>
                  <a:srgbClr val="00000A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раскрывает особенности развивающей предметно-пространственной среды; кадровые условия реализации Программы; ее материально-техническое и методическое обеспечение; финансовые условия реализации; планирование образовательной деятельности; организацию жизни и деятельности детей, режим дня, а также содержит перечень нормативно-организационных документов и методических материалов, специальных литературных источников. </a:t>
            </a:r>
          </a:p>
          <a:p>
            <a:pPr algn="just"/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783190" cy="817418"/>
          </a:xfrm>
        </p:spPr>
        <p:txBody>
          <a:bodyPr>
            <a:normAutofit/>
          </a:bodyPr>
          <a:lstStyle/>
          <a:p>
            <a:pPr algn="ctr"/>
            <a:r>
              <a:rPr lang="ru-RU" sz="2800" b="1" i="1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Организационный раздел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15876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1357746"/>
            <a:ext cx="10912686" cy="3917639"/>
          </a:xfrm>
        </p:spPr>
        <p:txBody>
          <a:bodyPr>
            <a:normAutofit lnSpcReduction="10000"/>
          </a:bodyPr>
          <a:lstStyle/>
          <a:p>
            <a:pPr marL="8890" marR="107950" indent="443230" algn="just">
              <a:lnSpc>
                <a:spcPct val="161000"/>
              </a:lnSpc>
              <a:spcAft>
                <a:spcPts val="65"/>
              </a:spcAft>
            </a:pPr>
            <a:r>
              <a:rPr lang="ru-RU" sz="2600" b="1" i="1" dirty="0">
                <a:solidFill>
                  <a:srgbClr val="00000A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Целью </a:t>
            </a:r>
            <a:r>
              <a:rPr lang="ru-RU" sz="2600" dirty="0">
                <a:solidFill>
                  <a:srgbClr val="00000A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АООП является </a:t>
            </a:r>
            <a:r>
              <a:rPr lang="ru-RU" sz="2600" dirty="0" smtClean="0">
                <a:solidFill>
                  <a:srgbClr val="00000A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проектирование социальной ситуации развития, осуществление </a:t>
            </a:r>
            <a:r>
              <a:rPr lang="ru-RU" sz="2600" dirty="0" err="1" smtClean="0">
                <a:solidFill>
                  <a:srgbClr val="00000A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корекционно</a:t>
            </a:r>
            <a:r>
              <a:rPr lang="ru-RU" sz="2600" dirty="0" smtClean="0">
                <a:solidFill>
                  <a:srgbClr val="00000A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– развивающей деятельности и  развивающей предметно- пространственной среды, обеспечивающих позитивную социализацию, мотивацию и поддержку индивидуальности ребенка с ограниченными возможностями здоровья, в том числе с инвалидностью, воспитанника с тяжелыми нарушениями речи.</a:t>
            </a: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60811" y="193964"/>
            <a:ext cx="7851204" cy="966621"/>
          </a:xfrm>
        </p:spPr>
        <p:txBody>
          <a:bodyPr>
            <a:normAutofit/>
          </a:bodyPr>
          <a:lstStyle/>
          <a:p>
            <a:pPr marL="464820" marR="104140" indent="-6350" algn="ctr">
              <a:lnSpc>
                <a:spcPct val="107000"/>
              </a:lnSpc>
              <a:spcAft>
                <a:spcPts val="790"/>
              </a:spcAft>
            </a:pPr>
            <a:r>
              <a:rPr lang="ru-RU" sz="2800" b="1" dirty="0" smtClean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Цель</a:t>
            </a:r>
            <a:endParaRPr lang="ru-RU" sz="2800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56549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82880" y="251460"/>
            <a:ext cx="12009120" cy="6606539"/>
          </a:xfrm>
        </p:spPr>
        <p:txBody>
          <a:bodyPr>
            <a:noAutofit/>
          </a:bodyPr>
          <a:lstStyle/>
          <a:p>
            <a:pPr marL="0" marR="107950" lvl="0" indent="0" algn="just" fontAlgn="base">
              <a:spcAft>
                <a:spcPts val="65"/>
              </a:spcAft>
              <a:buClr>
                <a:srgbClr val="00000A"/>
              </a:buClr>
              <a:buSzPts val="1200"/>
              <a:buNone/>
            </a:pPr>
            <a:r>
              <a:rPr lang="ru-RU" sz="2000" dirty="0" smtClean="0">
                <a:solidFill>
                  <a:srgbClr val="7030A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000" dirty="0" smtClean="0">
              <a:solidFill>
                <a:srgbClr val="7030A0"/>
              </a:solidFill>
              <a:uFill>
                <a:solidFill>
                  <a:srgbClr val="000000"/>
                </a:solidFill>
              </a:u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107950" lvl="0" indent="0" algn="just" fontAlgn="base">
              <a:spcAft>
                <a:spcPts val="65"/>
              </a:spcAft>
              <a:buClr>
                <a:srgbClr val="00000A"/>
              </a:buClr>
              <a:buSzPts val="1200"/>
              <a:buNone/>
            </a:pPr>
            <a:endParaRPr lang="ru-RU" sz="2000" dirty="0">
              <a:solidFill>
                <a:srgbClr val="7030A0"/>
              </a:solidFill>
              <a:uFill>
                <a:solidFill>
                  <a:srgbClr val="000000"/>
                </a:solidFill>
              </a:u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107950" lvl="0" indent="0" algn="just" fontAlgn="base">
              <a:spcAft>
                <a:spcPts val="65"/>
              </a:spcAft>
              <a:buClr>
                <a:srgbClr val="00000A"/>
              </a:buClr>
              <a:buSzPts val="1200"/>
              <a:buNone/>
            </a:pPr>
            <a:r>
              <a:rPr lang="ru-RU" sz="2000" dirty="0" smtClean="0">
                <a:solidFill>
                  <a:srgbClr val="7030A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-реализация адаптированной основной образовательной программы</a:t>
            </a:r>
          </a:p>
          <a:p>
            <a:pPr marL="0" marR="107950" lvl="0" indent="0" algn="just" fontAlgn="base">
              <a:spcAft>
                <a:spcPts val="65"/>
              </a:spcAft>
              <a:buClr>
                <a:srgbClr val="00000A"/>
              </a:buClr>
              <a:buSzPts val="1200"/>
              <a:buNone/>
            </a:pPr>
            <a:r>
              <a:rPr lang="ru-RU" sz="2000" dirty="0" smtClean="0">
                <a:solidFill>
                  <a:srgbClr val="7030A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cs typeface="Times New Roman" panose="02020603050405020304" pitchFamily="18" charset="0"/>
              </a:rPr>
              <a:t>-коррекция недостатков психофизического развития детей с ТНР</a:t>
            </a:r>
          </a:p>
          <a:p>
            <a:pPr marL="0" marR="107950" lvl="0" indent="0" algn="just" fontAlgn="base">
              <a:spcAft>
                <a:spcPts val="65"/>
              </a:spcAft>
              <a:buClr>
                <a:srgbClr val="00000A"/>
              </a:buClr>
              <a:buSzPts val="1200"/>
              <a:buNone/>
            </a:pPr>
            <a:r>
              <a:rPr lang="ru-RU" sz="2000" dirty="0" smtClean="0">
                <a:solidFill>
                  <a:srgbClr val="7030A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cs typeface="Times New Roman" panose="02020603050405020304" pitchFamily="18" charset="0"/>
              </a:rPr>
              <a:t>-охрана и укрепление физического и психического детей с ТНР, в том числе их эмоционального благополучия.</a:t>
            </a:r>
          </a:p>
          <a:p>
            <a:pPr marR="107950" lvl="0" algn="just" fontAlgn="base">
              <a:spcAft>
                <a:spcPts val="65"/>
              </a:spcAft>
              <a:buClr>
                <a:srgbClr val="00000A"/>
              </a:buClr>
              <a:buSzPts val="1200"/>
              <a:buFontTx/>
              <a:buChar char="-"/>
            </a:pPr>
            <a:r>
              <a:rPr lang="ru-RU" sz="2000" dirty="0" smtClean="0">
                <a:solidFill>
                  <a:srgbClr val="7030A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Обеспечение равных возможностей для полноценного развития ребенка с ТНР в период дошкольного детства независимо от места проживания, пола, нации, языка, социального статуса.</a:t>
            </a:r>
          </a:p>
          <a:p>
            <a:pPr marR="107950" lvl="0" algn="just" fontAlgn="base">
              <a:spcAft>
                <a:spcPts val="65"/>
              </a:spcAft>
              <a:buClr>
                <a:srgbClr val="00000A"/>
              </a:buClr>
              <a:buSzPts val="1200"/>
              <a:buFontTx/>
              <a:buChar char="-"/>
            </a:pPr>
            <a:r>
              <a:rPr lang="ru-RU" sz="2000" dirty="0" smtClean="0">
                <a:solidFill>
                  <a:srgbClr val="7030A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 благоприятных условий развития в соответствии с их возрастными,  психофизическими и индивидуальными особенностями, развитие способностей и творческого потенциала каждого ребенка с ТНР как субъекта отношений с другими детьми, взрослыми и миром.</a:t>
            </a:r>
          </a:p>
          <a:p>
            <a:pPr marR="107950" lvl="0" algn="just" fontAlgn="base">
              <a:spcAft>
                <a:spcPts val="65"/>
              </a:spcAft>
              <a:buClr>
                <a:srgbClr val="00000A"/>
              </a:buClr>
              <a:buSzPts val="1200"/>
              <a:buFontTx/>
              <a:buChar char="-"/>
            </a:pPr>
            <a:r>
              <a:rPr lang="ru-RU" sz="2000" dirty="0" smtClean="0">
                <a:solidFill>
                  <a:srgbClr val="7030A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социокультурной среды, соответствующей психофизическим и индивидуальным особенностям детей с ТНР.</a:t>
            </a:r>
          </a:p>
          <a:p>
            <a:pPr marR="107950" lvl="0" algn="just" fontAlgn="base">
              <a:spcAft>
                <a:spcPts val="65"/>
              </a:spcAft>
              <a:buClr>
                <a:srgbClr val="00000A"/>
              </a:buClr>
              <a:buSzPts val="1200"/>
              <a:buFontTx/>
              <a:buChar char="-"/>
            </a:pPr>
            <a:r>
              <a:rPr lang="ru-RU" sz="2000" dirty="0" smtClean="0">
                <a:solidFill>
                  <a:srgbClr val="7030A0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обеспечение преемственности целей, задач и содержания дошкольного общего и начального образования.</a:t>
            </a:r>
          </a:p>
          <a:p>
            <a:pPr marR="107950" lvl="0" algn="just" fontAlgn="base">
              <a:spcAft>
                <a:spcPts val="65"/>
              </a:spcAft>
              <a:buClr>
                <a:srgbClr val="00000A"/>
              </a:buClr>
              <a:buSzPts val="1200"/>
              <a:buFontTx/>
              <a:buChar char="-"/>
            </a:pPr>
            <a:endParaRPr lang="ru-RU" sz="2000" dirty="0" smtClean="0">
              <a:solidFill>
                <a:srgbClr val="7030A0"/>
              </a:solidFill>
              <a:uFill>
                <a:solidFill>
                  <a:srgbClr val="000000"/>
                </a:solidFill>
              </a:u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R="107950" lvl="0" algn="just" fontAlgn="base">
              <a:spcAft>
                <a:spcPts val="65"/>
              </a:spcAft>
              <a:buClr>
                <a:srgbClr val="00000A"/>
              </a:buClr>
              <a:buSzPts val="1200"/>
              <a:buFontTx/>
              <a:buChar char="-"/>
            </a:pPr>
            <a:endParaRPr lang="ru-RU" sz="200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0"/>
            <a:ext cx="8596668" cy="868680"/>
          </a:xfrm>
        </p:spPr>
        <p:txBody>
          <a:bodyPr>
            <a:noAutofit/>
          </a:bodyPr>
          <a:lstStyle/>
          <a:p>
            <a:pPr marL="464820" marR="104140" indent="-6350" algn="ctr">
              <a:lnSpc>
                <a:spcPct val="107000"/>
              </a:lnSpc>
              <a:spcAft>
                <a:spcPts val="790"/>
              </a:spcAft>
            </a:pPr>
            <a:r>
              <a:rPr lang="ru-RU" sz="2800" b="1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Задачи АООП: </a:t>
            </a:r>
            <a:r>
              <a:rPr lang="ru-RU" sz="2800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ru-RU" sz="2800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2800" dirty="0" smtClean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 </a:t>
            </a:r>
            <a:endParaRPr lang="ru-RU" sz="2800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88433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2662" y="1394460"/>
            <a:ext cx="10860258" cy="4928541"/>
          </a:xfrm>
        </p:spPr>
        <p:txBody>
          <a:bodyPr>
            <a:noAutofit/>
          </a:bodyPr>
          <a:lstStyle/>
          <a:p>
            <a:pPr marL="8890" marR="107950" indent="443230" algn="just">
              <a:lnSpc>
                <a:spcPct val="161000"/>
              </a:lnSpc>
              <a:spcAft>
                <a:spcPts val="65"/>
              </a:spcAft>
            </a:pPr>
            <a:r>
              <a:rPr lang="ru-RU" sz="2400" dirty="0">
                <a:solidFill>
                  <a:srgbClr val="00000A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 АООП на первый план выдвигается развивающая функция образования, обеспечивающая становление личности ребенка и ориентирующая педагога на его индивидуальные особенности, признание </a:t>
            </a:r>
            <a:r>
              <a:rPr lang="ru-RU" sz="2400" dirty="0" err="1">
                <a:solidFill>
                  <a:srgbClr val="00000A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самоценности</a:t>
            </a:r>
            <a:r>
              <a:rPr lang="ru-RU" sz="2400" dirty="0">
                <a:solidFill>
                  <a:srgbClr val="00000A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дошкольного периода детства. Программа построена на позициях гуманно-личностного отношения к ребенку и направлена на его всестороннее развитие, формирование духовных и общечеловеческих ценностей, а также способностей и интегративных качеств с учетом индивидуальных возможностей и специальных образовательных потребностей. </a:t>
            </a:r>
            <a:endParaRPr lang="ru-RU" sz="2400" dirty="0">
              <a:solidFill>
                <a:srgbClr val="00000A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3" y="609600"/>
            <a:ext cx="9117297" cy="1008185"/>
          </a:xfrm>
        </p:spPr>
        <p:txBody>
          <a:bodyPr>
            <a:normAutofit/>
          </a:bodyPr>
          <a:lstStyle/>
          <a:p>
            <a:pPr marL="464820" marR="14605" indent="-6350" algn="ctr">
              <a:lnSpc>
                <a:spcPct val="107000"/>
              </a:lnSpc>
              <a:spcAft>
                <a:spcPts val="545"/>
              </a:spcAft>
            </a:pPr>
            <a:r>
              <a:rPr lang="ru-RU" sz="2800" b="1" i="1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Подходы к построению АООП </a:t>
            </a:r>
            <a:br>
              <a:rPr lang="ru-RU" sz="2800" b="1" i="1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ru-RU" sz="28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984916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335</TotalTime>
  <Words>668</Words>
  <Application>Microsoft Office PowerPoint</Application>
  <PresentationFormat>Произвольный</PresentationFormat>
  <Paragraphs>28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Волна</vt:lpstr>
      <vt:lpstr>Адаптированная основная образовательная программа детей с тяжелыми нарушениями речи  СП МАОУ Чикчинской СОШ им.Якина.</vt:lpstr>
      <vt:lpstr>Презентация PowerPoint</vt:lpstr>
      <vt:lpstr>Тяжелые нарушения речи. </vt:lpstr>
      <vt:lpstr>Содержание АООП в соответствии с требованиями Стандарта включает три основных раздела –  целевой, содержательный и организационный.  </vt:lpstr>
      <vt:lpstr>Содержательный раздел</vt:lpstr>
      <vt:lpstr>Организационный раздел</vt:lpstr>
      <vt:lpstr>Цель</vt:lpstr>
      <vt:lpstr>Задачи АООП:    </vt:lpstr>
      <vt:lpstr>Подходы к построению АООП  </vt:lpstr>
      <vt:lpstr>Целевые ориентиры АООП выступают основаниями преемственности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Образовательная программа  Структурного подразделения  МАОУ Успенской СОШ</dc:title>
  <dc:creator>Ольга Михайловна</dc:creator>
  <cp:lastModifiedBy>Пользователь</cp:lastModifiedBy>
  <cp:revision>53</cp:revision>
  <dcterms:created xsi:type="dcterms:W3CDTF">2021-02-13T10:54:04Z</dcterms:created>
  <dcterms:modified xsi:type="dcterms:W3CDTF">2022-04-07T07:01:28Z</dcterms:modified>
</cp:coreProperties>
</file>