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1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76" d="100"/>
          <a:sy n="76" d="100"/>
        </p:scale>
        <p:origin x="-480" y="-19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304800" y="228600"/>
            <a:ext cx="11594592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82220" y="5353963"/>
            <a:ext cx="11631168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600200"/>
            <a:ext cx="103632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556001"/>
            <a:ext cx="85344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F2FFF-6A6D-4FF0-8F6B-D17C747CC728}" type="datetimeFigureOut">
              <a:rPr lang="ru-RU" smtClean="0"/>
              <a:t>18.06.2021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6B70BD-8537-4BE3-BFB9-F5EE3F42266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F2FFF-6A6D-4FF0-8F6B-D17C747CC728}" type="datetimeFigureOut">
              <a:rPr lang="ru-RU" smtClean="0"/>
              <a:t>18.06.2021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6B70BD-8537-4BE3-BFB9-F5EE3F42266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304800" y="228600"/>
            <a:ext cx="11594592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F2FFF-6A6D-4FF0-8F6B-D17C747CC728}" type="datetimeFigureOut">
              <a:rPr lang="ru-RU" smtClean="0"/>
              <a:t>18.06.2021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6B70BD-8537-4BE3-BFB9-F5EE3F422669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82220" y="714191"/>
            <a:ext cx="11631168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1447801"/>
            <a:ext cx="27432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1447800"/>
            <a:ext cx="80264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F2FFF-6A6D-4FF0-8F6B-D17C747CC728}" type="datetimeFigureOut">
              <a:rPr lang="ru-RU" smtClean="0"/>
              <a:t>18.06.2021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6B70BD-8537-4BE3-BFB9-F5EE3F422669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304800" y="228600"/>
            <a:ext cx="11594592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8063251" y="4203592"/>
            <a:ext cx="383523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3492427" y="4075290"/>
            <a:ext cx="7392687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3771637" y="4087562"/>
            <a:ext cx="729064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7479319" y="4074175"/>
            <a:ext cx="4410667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82220" y="4058555"/>
            <a:ext cx="11631168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0043" y="2463560"/>
            <a:ext cx="103632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23153" y="1437449"/>
            <a:ext cx="8556979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F2FFF-6A6D-4FF0-8F6B-D17C747CC728}" type="datetimeFigureOut">
              <a:rPr lang="ru-RU" smtClean="0"/>
              <a:t>18.06.2021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6B70BD-8537-4BE3-BFB9-F5EE3F42266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F2FFF-6A6D-4FF0-8F6B-D17C747CC728}" type="datetimeFigureOut">
              <a:rPr lang="ru-RU" smtClean="0"/>
              <a:t>18.06.2021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6B70BD-8537-4BE3-BFB9-F5EE3F422669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902207" y="2679192"/>
            <a:ext cx="5096256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6193536" y="2679192"/>
            <a:ext cx="5096256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2208" y="2678114"/>
            <a:ext cx="5096256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03110" y="3429001"/>
            <a:ext cx="5093407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7600" y="2678113"/>
            <a:ext cx="5096256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7" y="3429001"/>
            <a:ext cx="5096256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F2FFF-6A6D-4FF0-8F6B-D17C747CC728}" type="datetimeFigureOut">
              <a:rPr lang="ru-RU" smtClean="0"/>
              <a:t>18.06.2021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6B70BD-8537-4BE3-BFB9-F5EE3F42266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F2FFF-6A6D-4FF0-8F6B-D17C747CC728}" type="datetimeFigureOut">
              <a:rPr lang="ru-RU" smtClean="0"/>
              <a:t>18.06.2021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6B70BD-8537-4BE3-BFB9-F5EE3F42266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304800" y="228600"/>
            <a:ext cx="11594592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82220" y="714191"/>
            <a:ext cx="11631168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F2FFF-6A6D-4FF0-8F6B-D17C747CC728}" type="datetimeFigureOut">
              <a:rPr lang="ru-RU" smtClean="0"/>
              <a:t>18.06.2021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6B70BD-8537-4BE3-BFB9-F5EE3F42266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304800" y="228600"/>
            <a:ext cx="11594592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F2FFF-6A6D-4FF0-8F6B-D17C747CC728}" type="datetimeFigureOut">
              <a:rPr lang="ru-RU" smtClean="0"/>
              <a:t>18.06.2021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6B70BD-8537-4BE3-BFB9-F5EE3F422669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19200" y="3581401"/>
            <a:ext cx="44704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82220" y="714191"/>
            <a:ext cx="11631168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1219200" y="2286000"/>
            <a:ext cx="44704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02616" y="1828800"/>
            <a:ext cx="5205435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304800" y="228600"/>
            <a:ext cx="11594592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82220" y="5353963"/>
            <a:ext cx="11631168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98874" y="338667"/>
            <a:ext cx="5083527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91112" y="2785533"/>
            <a:ext cx="5091289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F2FFF-6A6D-4FF0-8F6B-D17C747CC728}" type="datetimeFigureOut">
              <a:rPr lang="ru-RU" smtClean="0"/>
              <a:t>18.06.2021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6B70BD-8537-4BE3-BFB9-F5EE3F422669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17600" y="1371600"/>
            <a:ext cx="475488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304800" y="228600"/>
            <a:ext cx="11594592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82220" y="1679429"/>
            <a:ext cx="11631168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338328"/>
            <a:ext cx="109728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84896" y="6250165"/>
            <a:ext cx="504892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F3F2FFF-6A6D-4FF0-8F6B-D17C747CC728}" type="datetimeFigureOut">
              <a:rPr lang="ru-RU" smtClean="0"/>
              <a:t>18.06.2021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185" y="6250165"/>
            <a:ext cx="50489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21451" y="6250164"/>
            <a:ext cx="15491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656B70BD-8537-4BE3-BFB9-F5EE3F422669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62757" y="2675467"/>
            <a:ext cx="9877777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703" r:id="rId2"/>
    <p:sldLayoutId id="2147483704" r:id="rId3"/>
    <p:sldLayoutId id="2147483705" r:id="rId4"/>
    <p:sldLayoutId id="2147483706" r:id="rId5"/>
    <p:sldLayoutId id="2147483707" r:id="rId6"/>
    <p:sldLayoutId id="2147483708" r:id="rId7"/>
    <p:sldLayoutId id="2147483709" r:id="rId8"/>
    <p:sldLayoutId id="2147483710" r:id="rId9"/>
    <p:sldLayoutId id="2147483711" r:id="rId10"/>
    <p:sldLayoutId id="214748371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ctrTitle"/>
          </p:nvPr>
        </p:nvSpPr>
        <p:spPr>
          <a:xfrm>
            <a:off x="1023638" y="984738"/>
            <a:ext cx="7803839" cy="4591716"/>
          </a:xfrm>
        </p:spPr>
        <p:txBody>
          <a:bodyPr>
            <a:normAutofit/>
          </a:bodyPr>
          <a:lstStyle/>
          <a:p>
            <a:pPr algn="ctr"/>
            <a:r>
              <a:rPr lang="ru-RU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даптированная основная образовательная программа</a:t>
            </a:r>
            <a:br>
              <a:rPr lang="ru-RU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детей с задержкой психического развития </a:t>
            </a:r>
            <a:br>
              <a:rPr lang="ru-RU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 МАОУ </a:t>
            </a:r>
            <a:r>
              <a:rPr lang="ru-RU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Чикчинской</a:t>
            </a:r>
            <a:r>
              <a:rPr lang="ru-RU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СОШ </a:t>
            </a:r>
            <a:r>
              <a:rPr lang="ru-RU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им.Якина</a:t>
            </a:r>
            <a:r>
              <a:rPr lang="ru-RU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416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1303021"/>
            <a:ext cx="11118426" cy="5150534"/>
          </a:xfrm>
        </p:spPr>
        <p:txBody>
          <a:bodyPr>
            <a:noAutofit/>
          </a:bodyPr>
          <a:lstStyle/>
          <a:p>
            <a:pPr marL="8890" marR="107950" indent="443230" algn="just">
              <a:lnSpc>
                <a:spcPct val="161000"/>
              </a:lnSpc>
              <a:spcAft>
                <a:spcPts val="65"/>
              </a:spcAft>
            </a:pPr>
            <a:r>
              <a:rPr lang="ru-RU" sz="2400" dirty="0">
                <a:solidFill>
                  <a:srgbClr val="00000A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дошкольного и начального общего образования за счет обеспечения равных стартовых возможностей  на начальных этапах обучения в школе. Развитие функционального базиса для формирования </a:t>
            </a:r>
            <a:r>
              <a:rPr lang="ru-RU" sz="2400" i="1" dirty="0">
                <a:solidFill>
                  <a:srgbClr val="00000A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предпосылок универсальных учебных действий</a:t>
            </a:r>
            <a:r>
              <a:rPr lang="ru-RU" sz="2400" dirty="0">
                <a:solidFill>
                  <a:srgbClr val="00000A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(УУД в личностной, коммуникативной, познавательной и регулятивной сферах) является важнейшей задачей дошкольного образования.  </a:t>
            </a:r>
          </a:p>
          <a:p>
            <a:pPr marL="8890" marR="107950" indent="0" algn="just">
              <a:lnSpc>
                <a:spcPct val="161000"/>
              </a:lnSpc>
              <a:spcAft>
                <a:spcPts val="65"/>
              </a:spcAft>
              <a:buNone/>
            </a:pPr>
            <a:r>
              <a:rPr lang="ru-RU" sz="2400" dirty="0">
                <a:solidFill>
                  <a:srgbClr val="00000A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На этапе завершения дошкольного образования специалисты и </a:t>
            </a:r>
            <a:r>
              <a:rPr lang="ru-RU" sz="2400" dirty="0" err="1">
                <a:solidFill>
                  <a:srgbClr val="00000A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ПМПк</a:t>
            </a:r>
            <a:r>
              <a:rPr lang="ru-RU" sz="2400" dirty="0">
                <a:solidFill>
                  <a:srgbClr val="00000A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(консилиум) образовательной организации  вырабатывают рекомендации для ПМПК (комиссии) по организации дальнейшего образовательного маршрута в соответствии с требованиями ФГОС ДО и НОО. </a:t>
            </a:r>
            <a:endParaRPr lang="ru-RU" sz="2400" dirty="0" smtClean="0">
              <a:solidFill>
                <a:srgbClr val="00000A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685800" algn="just"/>
            <a:endParaRPr lang="ru-RU" sz="24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320041"/>
            <a:ext cx="10432626" cy="982979"/>
          </a:xfrm>
        </p:spPr>
        <p:txBody>
          <a:bodyPr>
            <a:noAutofit/>
          </a:bodyPr>
          <a:lstStyle/>
          <a:p>
            <a:pPr algn="ctr"/>
            <a:r>
              <a:rPr lang="ru-RU" sz="2800" b="1" i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Целевые ориентиры АООП выступают основаниями преемственности</a:t>
            </a:r>
            <a:endParaRPr lang="ru-RU" sz="2800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7244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876300" y="1184275"/>
            <a:ext cx="11315700" cy="5311775"/>
          </a:xfrm>
        </p:spPr>
        <p:txBody>
          <a:bodyPr>
            <a:noAutofit/>
          </a:bodyPr>
          <a:lstStyle/>
          <a:p>
            <a:pPr marL="8890" marR="107950" lvl="0" indent="0" algn="just">
              <a:lnSpc>
                <a:spcPct val="161000"/>
              </a:lnSpc>
              <a:spcAft>
                <a:spcPts val="65"/>
              </a:spcAft>
              <a:buClr>
                <a:srgbClr val="90C226"/>
              </a:buClr>
              <a:buNone/>
            </a:pPr>
            <a:r>
              <a:rPr lang="ru-RU" sz="2400" dirty="0">
                <a:solidFill>
                  <a:srgbClr val="00000A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 зависимости от того, на каком возрастном этапе с ребенком дошкольного возраста начиналась коррекционно-развивающая работа, от характера динамики развития, успешности коррекции и компенсации его недостатков происходит уточнение и дифференциация образовательных потребностей воспитанников, что становится основой для дифференциации условий дальнейшего образования и содержания коррекционно-развивающей работы, выработки рекомендаций по дальнейшему образовательному маршруту.  </a:t>
            </a:r>
          </a:p>
          <a:p>
            <a:pPr marL="0" indent="0">
              <a:buNone/>
            </a:pP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332289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1219201"/>
            <a:ext cx="10249746" cy="4822162"/>
          </a:xfrm>
        </p:spPr>
        <p:txBody>
          <a:bodyPr>
            <a:normAutofit/>
          </a:bodyPr>
          <a:lstStyle/>
          <a:p>
            <a:pPr marL="8890" marR="107950" indent="443230" algn="just">
              <a:lnSpc>
                <a:spcPct val="150000"/>
              </a:lnSpc>
              <a:spcAft>
                <a:spcPts val="65"/>
              </a:spcAft>
            </a:pPr>
            <a:r>
              <a:rPr lang="ru-RU" sz="2400" dirty="0">
                <a:solidFill>
                  <a:srgbClr val="00000A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Адаптированная основная образовательная программа (далее – АООП) дошкольного образования разработана для детей раннего возраста с задержкой психомоторного и речевого развития и для детей дошкольного возраста с задержкой психического развития (ЗПР) на основе примерной адаптированной основной образовательной программы дошкольного образования детей с задержкой психического развития, одобренной решением федерального учебно-методического объединения по общему образованию 7.12.2017 г. , протокол 6/17.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26036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4785" y="1406769"/>
            <a:ext cx="10246555" cy="4642339"/>
          </a:xfrm>
        </p:spPr>
        <p:txBody>
          <a:bodyPr>
            <a:normAutofit lnSpcReduction="10000"/>
          </a:bodyPr>
          <a:lstStyle/>
          <a:p>
            <a:pPr marL="8890" marR="107950" indent="443230" algn="just">
              <a:lnSpc>
                <a:spcPct val="161000"/>
              </a:lnSpc>
              <a:spcAft>
                <a:spcPts val="65"/>
              </a:spcAft>
            </a:pPr>
            <a:r>
              <a:rPr lang="ru-RU" sz="2400" dirty="0" smtClean="0">
                <a:solidFill>
                  <a:srgbClr val="00000A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это </a:t>
            </a:r>
            <a:r>
              <a:rPr lang="ru-RU" sz="2400" dirty="0">
                <a:solidFill>
                  <a:srgbClr val="00000A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сложное полиморфное нарушение, при котором страдают разные компоненты познавательной деятельности, эмоционально-волевой сферы, психомоторного развития, деятельности. Специфические особенности развития этой категории детей негативно влияют на своевременное формирование всех видов дошкольной деятельности: изобразительной, игровой, конструктивной. </a:t>
            </a:r>
            <a:r>
              <a:rPr lang="ru-RU" sz="2400" dirty="0" err="1">
                <a:solidFill>
                  <a:srgbClr val="00000A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Полиморфность</a:t>
            </a:r>
            <a:r>
              <a:rPr lang="ru-RU" sz="2400" dirty="0">
                <a:solidFill>
                  <a:srgbClr val="00000A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нарушений и разная степень их выраженности определяют различные возможности детей в овладении основной образовательной программой на дошкольном этапе. </a:t>
            </a: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9205220" cy="1201615"/>
          </a:xfrm>
        </p:spPr>
        <p:txBody>
          <a:bodyPr>
            <a:normAutofit/>
          </a:bodyPr>
          <a:lstStyle/>
          <a:p>
            <a:pPr marL="8890" marR="107950" lvl="0" indent="443230" algn="ctr">
              <a:lnSpc>
                <a:spcPct val="161000"/>
              </a:lnSpc>
              <a:spcBef>
                <a:spcPts val="1000"/>
              </a:spcBef>
              <a:spcAft>
                <a:spcPts val="65"/>
              </a:spcAft>
            </a:pPr>
            <a:r>
              <a:rPr lang="ru-RU" sz="2800" b="1" i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Задержка психического развития</a:t>
            </a:r>
            <a:endParaRPr lang="ru-RU" sz="2800" b="1" i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456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7142" y="1969476"/>
            <a:ext cx="10837117" cy="4888525"/>
          </a:xfrm>
        </p:spPr>
        <p:txBody>
          <a:bodyPr>
            <a:noAutofit/>
          </a:bodyPr>
          <a:lstStyle/>
          <a:p>
            <a:pPr marL="8890" marR="107950" lvl="0" indent="443230" algn="just">
              <a:lnSpc>
                <a:spcPct val="150000"/>
              </a:lnSpc>
              <a:spcAft>
                <a:spcPts val="65"/>
              </a:spcAft>
              <a:buClr>
                <a:srgbClr val="90C226"/>
              </a:buClr>
            </a:pPr>
            <a:r>
              <a:rPr lang="ru-RU" sz="2000" b="1" i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Целевой раздел </a:t>
            </a:r>
            <a:r>
              <a:rPr lang="ru-RU" sz="2000" dirty="0">
                <a:solidFill>
                  <a:srgbClr val="00000A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включает пояснительную записку, в которой рассматриваются значимые для разработки и реализации АООП клинико-психолого-педагогическая характеристика и особые образовательные потребности детей раннего и дошкольного возраста с задержкой психического развития. В целевом разделе раскрываются цели, задачи, принципы и подходы к формированию АООП и механизмы ее адаптации; представлены структурные компоненты программы, алгоритм формирования содержания образовательной деятельности, в том числе по профессиональной коррекции нарушений развития детей с ЗПР; раскрываются целевые ориентиры АООП и планируемые результаты ее освоения, а также механизмы оценивания результатов коррекционно-образовательной деятельности педагогов. </a:t>
            </a:r>
          </a:p>
          <a:p>
            <a:pPr marL="8890" marR="107950" indent="443230" algn="just">
              <a:lnSpc>
                <a:spcPct val="150000"/>
              </a:lnSpc>
              <a:spcAft>
                <a:spcPts val="65"/>
              </a:spcAft>
            </a:pPr>
            <a:endParaRPr lang="ru-RU" sz="2000" dirty="0">
              <a:solidFill>
                <a:srgbClr val="00000A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8730" y="277092"/>
            <a:ext cx="9085410" cy="1692384"/>
          </a:xfrm>
        </p:spPr>
        <p:txBody>
          <a:bodyPr>
            <a:noAutofit/>
          </a:bodyPr>
          <a:lstStyle/>
          <a:p>
            <a:pPr algn="ctr">
              <a:spcAft>
                <a:spcPts val="0"/>
              </a:spcAft>
            </a:pPr>
            <a:r>
              <a:rPr lang="ru-RU" sz="2800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Содержание АООП в соответствии с требованиями Стандарта включает три основных раздела – </a:t>
            </a:r>
            <a:r>
              <a:rPr lang="ru-RU" sz="2800" dirty="0" smtClean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2800" dirty="0" smtClean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800" b="1" i="1" dirty="0" smtClean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целевой</a:t>
            </a:r>
            <a:r>
              <a:rPr lang="ru-RU" sz="2800" b="1" i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содержательный и организационный</a:t>
            </a:r>
            <a:r>
              <a:rPr lang="ru-RU" sz="2800" dirty="0">
                <a:solidFill>
                  <a:srgbClr val="00000A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br>
              <a:rPr lang="ru-RU" sz="2800" dirty="0">
                <a:solidFill>
                  <a:srgbClr val="00000A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ru-RU" sz="28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9792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38554" y="1406770"/>
            <a:ext cx="9799906" cy="3341076"/>
          </a:xfrm>
        </p:spPr>
        <p:txBody>
          <a:bodyPr>
            <a:noAutofit/>
          </a:bodyPr>
          <a:lstStyle/>
          <a:p>
            <a:pPr marL="8890" marR="107950" lvl="0" indent="443230" algn="just">
              <a:lnSpc>
                <a:spcPct val="150000"/>
              </a:lnSpc>
              <a:spcAft>
                <a:spcPts val="65"/>
              </a:spcAft>
              <a:buClr>
                <a:srgbClr val="90C226"/>
              </a:buClr>
            </a:pPr>
            <a:r>
              <a:rPr lang="ru-RU" sz="2400" dirty="0">
                <a:solidFill>
                  <a:srgbClr val="00000A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включает описание образовательной деятельности по пяти образовательным областям: социально-коммуникативное развитие; познавательное развитие; речевое развитие; художественно-эстетическое развитие; физическое развитие; а также содержание образовательной деятельности по профессиональной коррекции нарушений развития детей с ЗПР. </a:t>
            </a:r>
          </a:p>
          <a:p>
            <a:pPr marL="0" indent="0">
              <a:buNone/>
            </a:pPr>
            <a:endParaRPr lang="ru-RU" sz="36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7539" y="193964"/>
            <a:ext cx="8247184" cy="913867"/>
          </a:xfrm>
        </p:spPr>
        <p:txBody>
          <a:bodyPr>
            <a:noAutofit/>
          </a:bodyPr>
          <a:lstStyle/>
          <a:p>
            <a:pPr algn="ctr"/>
            <a:r>
              <a:rPr lang="ru-RU" sz="2800" b="1" i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Содержательный раздел</a:t>
            </a:r>
            <a:endParaRPr lang="ru-RU" sz="2800" b="1" i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4226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1688123"/>
            <a:ext cx="10341186" cy="4501662"/>
          </a:xfrm>
        </p:spPr>
        <p:txBody>
          <a:bodyPr>
            <a:normAutofit/>
          </a:bodyPr>
          <a:lstStyle/>
          <a:p>
            <a:pPr marL="8890" marR="107950" lvl="0" indent="443230" algn="just">
              <a:lnSpc>
                <a:spcPct val="150000"/>
              </a:lnSpc>
              <a:spcAft>
                <a:spcPts val="65"/>
              </a:spcAft>
              <a:buClr>
                <a:srgbClr val="90C226"/>
              </a:buClr>
            </a:pPr>
            <a:r>
              <a:rPr lang="ru-RU" sz="2400" dirty="0">
                <a:solidFill>
                  <a:srgbClr val="00000A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раскрывает особенности развивающей предметно-пространственной среды; кадровые условия реализации Программы; ее материально-техническое и методическое обеспечение; финансовые условия реализации; планирование образовательной деятельности; организацию жизни и деятельности детей, режим дня, а также содержит перечень нормативно-организационных документов и методических материалов, специальных литературных источников. </a:t>
            </a:r>
          </a:p>
          <a:p>
            <a:pPr algn="just"/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783190" cy="817418"/>
          </a:xfrm>
        </p:spPr>
        <p:txBody>
          <a:bodyPr>
            <a:normAutofit/>
          </a:bodyPr>
          <a:lstStyle/>
          <a:p>
            <a:pPr algn="ctr"/>
            <a:r>
              <a:rPr lang="ru-RU" sz="2800" b="1" i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Организационный раздел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1587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1357746"/>
            <a:ext cx="10912686" cy="3917639"/>
          </a:xfrm>
        </p:spPr>
        <p:txBody>
          <a:bodyPr>
            <a:normAutofit fontScale="92500" lnSpcReduction="20000"/>
          </a:bodyPr>
          <a:lstStyle/>
          <a:p>
            <a:pPr marL="8890" marR="107950" indent="443230" algn="just">
              <a:lnSpc>
                <a:spcPct val="161000"/>
              </a:lnSpc>
              <a:spcAft>
                <a:spcPts val="65"/>
              </a:spcAft>
            </a:pPr>
            <a:r>
              <a:rPr lang="ru-RU" sz="2600" b="1" i="1" dirty="0">
                <a:solidFill>
                  <a:srgbClr val="00000A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Целью </a:t>
            </a:r>
            <a:r>
              <a:rPr lang="ru-RU" sz="2600" dirty="0">
                <a:solidFill>
                  <a:srgbClr val="00000A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АООП является проектирование модели образовательной и коррекционно-развивающей психолого-педагогической работы, максимально обеспечивающей создание условий для развития детей с ЗПР дошкольного возраста в общеобразовательных группах (инклюзивное образование), их позитивной социализации, интеллектуального, социально-личностного, художественно-эстетического и физического развития на основе сотрудничества со взрослыми и сверстниками в соответствующих возрасту видах деятельности.  </a:t>
            </a: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0811" y="193964"/>
            <a:ext cx="7851204" cy="966621"/>
          </a:xfrm>
        </p:spPr>
        <p:txBody>
          <a:bodyPr>
            <a:normAutofit/>
          </a:bodyPr>
          <a:lstStyle/>
          <a:p>
            <a:pPr marL="464820" marR="104140" indent="-6350" algn="ctr">
              <a:lnSpc>
                <a:spcPct val="107000"/>
              </a:lnSpc>
              <a:spcAft>
                <a:spcPts val="790"/>
              </a:spcAft>
            </a:pPr>
            <a:r>
              <a:rPr lang="ru-RU" sz="2800" b="1" dirty="0" smtClean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Цель</a:t>
            </a:r>
            <a:endParaRPr lang="ru-RU" sz="2800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5654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82880" y="251460"/>
            <a:ext cx="12009120" cy="6606539"/>
          </a:xfrm>
        </p:spPr>
        <p:txBody>
          <a:bodyPr>
            <a:noAutofit/>
          </a:bodyPr>
          <a:lstStyle/>
          <a:p>
            <a:pPr marL="0" marR="107950" lvl="0" indent="0" algn="just" fontAlgn="base">
              <a:spcAft>
                <a:spcPts val="65"/>
              </a:spcAft>
              <a:buClr>
                <a:srgbClr val="00000A"/>
              </a:buClr>
              <a:buSzPts val="1200"/>
              <a:buNone/>
            </a:pPr>
            <a:r>
              <a:rPr lang="ru-RU" sz="2000" dirty="0" smtClean="0">
                <a:solidFill>
                  <a:srgbClr val="7030A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-  </a:t>
            </a:r>
            <a:r>
              <a:rPr lang="ru-RU" sz="2400" dirty="0" smtClean="0">
                <a:solidFill>
                  <a:srgbClr val="00000A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создание </a:t>
            </a:r>
            <a:r>
              <a:rPr lang="ru-RU" sz="2400" dirty="0">
                <a:solidFill>
                  <a:srgbClr val="00000A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благоприятных условий для всестороннего развития и образования детей с ЗПР в соответствии с их возрастными, индивидуально-типологическими особенностями и особыми образовательными потребностями; </a:t>
            </a:r>
            <a:endParaRPr lang="ru-RU" sz="2400" dirty="0" smtClean="0">
              <a:solidFill>
                <a:srgbClr val="00000A"/>
              </a:solidFill>
              <a:uFill>
                <a:solidFill>
                  <a:srgbClr val="000000"/>
                </a:solidFill>
              </a:u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107950" lvl="0" indent="0" algn="just" fontAlgn="base">
              <a:spcAft>
                <a:spcPts val="65"/>
              </a:spcAft>
              <a:buClr>
                <a:srgbClr val="00000A"/>
              </a:buClr>
              <a:buSzPts val="1200"/>
              <a:buNone/>
            </a:pPr>
            <a:r>
              <a:rPr lang="ru-RU" sz="2400" dirty="0" smtClean="0">
                <a:solidFill>
                  <a:srgbClr val="00000A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создание </a:t>
            </a:r>
            <a:r>
              <a:rPr lang="ru-RU" sz="2400" dirty="0">
                <a:solidFill>
                  <a:srgbClr val="00000A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оптимальных условий для охраны и укрепления физического и </a:t>
            </a:r>
            <a:r>
              <a:rPr lang="ru-RU" sz="2400" dirty="0" smtClean="0">
                <a:solidFill>
                  <a:srgbClr val="00000A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психического </a:t>
            </a:r>
            <a:r>
              <a:rPr lang="ru-RU" sz="2400" dirty="0">
                <a:solidFill>
                  <a:srgbClr val="00000A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здоровья детей с ЗПР; </a:t>
            </a:r>
            <a:endParaRPr lang="ru-RU" sz="2400" dirty="0" smtClean="0">
              <a:solidFill>
                <a:srgbClr val="00000A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107950" lvl="0" indent="0" algn="just" fontAlgn="base">
              <a:spcAft>
                <a:spcPts val="65"/>
              </a:spcAft>
              <a:buClr>
                <a:srgbClr val="00000A"/>
              </a:buClr>
              <a:buSzPts val="1200"/>
              <a:buNone/>
            </a:pPr>
            <a:r>
              <a:rPr lang="ru-RU" sz="2400" dirty="0" smtClean="0">
                <a:solidFill>
                  <a:srgbClr val="00000A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обеспечение </a:t>
            </a:r>
            <a:r>
              <a:rPr lang="ru-RU" sz="2400" dirty="0">
                <a:solidFill>
                  <a:srgbClr val="00000A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психолого-педагогических условий для развития способностей и личностного потенциала каждого ребенка как субъекта отношений с другими детьми, взрослыми и окружающим миром; </a:t>
            </a:r>
          </a:p>
          <a:p>
            <a:pPr marL="8890" marR="107950" indent="0" algn="just">
              <a:lnSpc>
                <a:spcPct val="107000"/>
              </a:lnSpc>
              <a:spcAft>
                <a:spcPts val="810"/>
              </a:spcAft>
              <a:buNone/>
            </a:pPr>
            <a:r>
              <a:rPr lang="ru-RU" sz="2400" dirty="0" smtClean="0">
                <a:solidFill>
                  <a:srgbClr val="00000A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целенаправленное </a:t>
            </a:r>
            <a:r>
              <a:rPr lang="ru-RU" sz="2400" dirty="0">
                <a:solidFill>
                  <a:srgbClr val="00000A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комплексное психолого-педагогическое сопровождение ребенка с </a:t>
            </a:r>
            <a:r>
              <a:rPr lang="ru-RU" sz="2400" dirty="0" smtClean="0">
                <a:solidFill>
                  <a:srgbClr val="00000A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ЗПР </a:t>
            </a:r>
            <a:r>
              <a:rPr lang="ru-RU" sz="2400" dirty="0">
                <a:solidFill>
                  <a:srgbClr val="00000A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и квалифицированная коррекция недостатков в развитии; </a:t>
            </a:r>
            <a:endParaRPr lang="ru-RU" sz="2400" dirty="0" smtClean="0">
              <a:solidFill>
                <a:srgbClr val="00000A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107950" lvl="0" indent="0" algn="just" fontAlgn="base">
              <a:spcAft>
                <a:spcPts val="65"/>
              </a:spcAft>
              <a:buClr>
                <a:srgbClr val="00000A"/>
              </a:buClr>
              <a:buSzPts val="1200"/>
              <a:buNone/>
            </a:pPr>
            <a:r>
              <a:rPr lang="ru-RU" sz="2400" dirty="0" smtClean="0">
                <a:solidFill>
                  <a:srgbClr val="00000A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подготовка </a:t>
            </a:r>
            <a:r>
              <a:rPr lang="ru-RU" sz="2400" dirty="0">
                <a:solidFill>
                  <a:srgbClr val="00000A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детей с ЗПР ко второй ступени обучения (начальная </a:t>
            </a:r>
            <a:r>
              <a:rPr lang="ru-RU" sz="2400" dirty="0" smtClean="0">
                <a:solidFill>
                  <a:srgbClr val="00000A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школа) с учетом </a:t>
            </a:r>
            <a:r>
              <a:rPr lang="ru-RU" sz="2400" dirty="0">
                <a:solidFill>
                  <a:srgbClr val="00000A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целевых ориентиров ДО и АООП НОО для детей с ЗПР; </a:t>
            </a:r>
          </a:p>
          <a:p>
            <a:pPr marL="0" marR="107950" lvl="0" indent="0" algn="just" fontAlgn="base">
              <a:spcAft>
                <a:spcPts val="65"/>
              </a:spcAft>
              <a:buClr>
                <a:srgbClr val="00000A"/>
              </a:buClr>
              <a:buSzPts val="1200"/>
              <a:buNone/>
            </a:pPr>
            <a:r>
              <a:rPr lang="ru-RU" sz="2400" dirty="0" smtClean="0">
                <a:solidFill>
                  <a:srgbClr val="00000A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взаимодействие </a:t>
            </a:r>
            <a:r>
              <a:rPr lang="ru-RU" sz="2400" dirty="0">
                <a:solidFill>
                  <a:srgbClr val="00000A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 семьей для обеспечения полноценного развития детей с ЗПР; оказание консультативной и методической помощи родителям в вопросах коррекционно-развивающего обучения и воспитания детей с </a:t>
            </a:r>
            <a:r>
              <a:rPr lang="ru-RU" sz="2400" dirty="0" smtClean="0">
                <a:solidFill>
                  <a:srgbClr val="00000A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ЗПР</a:t>
            </a:r>
            <a:r>
              <a:rPr lang="ru-RU" sz="2400" dirty="0">
                <a:solidFill>
                  <a:srgbClr val="00000A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lang="ru-RU" sz="20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0"/>
            <a:ext cx="8596668" cy="868680"/>
          </a:xfrm>
        </p:spPr>
        <p:txBody>
          <a:bodyPr>
            <a:noAutofit/>
          </a:bodyPr>
          <a:lstStyle/>
          <a:p>
            <a:pPr marL="464820" marR="104140" indent="-6350" algn="ctr">
              <a:lnSpc>
                <a:spcPct val="107000"/>
              </a:lnSpc>
              <a:spcAft>
                <a:spcPts val="790"/>
              </a:spcAft>
            </a:pPr>
            <a:r>
              <a:rPr lang="ru-RU" sz="2800" b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Задачи АООП: </a:t>
            </a:r>
            <a:r>
              <a:rPr lang="ru-RU" sz="2800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2800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ru-RU" sz="2800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8843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2662" y="1394460"/>
            <a:ext cx="10860258" cy="4928541"/>
          </a:xfrm>
        </p:spPr>
        <p:txBody>
          <a:bodyPr>
            <a:noAutofit/>
          </a:bodyPr>
          <a:lstStyle/>
          <a:p>
            <a:pPr marL="8890" marR="107950" indent="443230" algn="just">
              <a:lnSpc>
                <a:spcPct val="161000"/>
              </a:lnSpc>
              <a:spcAft>
                <a:spcPts val="65"/>
              </a:spcAft>
            </a:pPr>
            <a:r>
              <a:rPr lang="ru-RU" sz="2400" dirty="0">
                <a:solidFill>
                  <a:srgbClr val="00000A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 АООП на первый план выдвигается развивающая функция образования, обеспечивающая становление личности ребенка и ориентирующая педагога на его индивидуальные особенности, признание </a:t>
            </a:r>
            <a:r>
              <a:rPr lang="ru-RU" sz="2400" dirty="0" err="1">
                <a:solidFill>
                  <a:srgbClr val="00000A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самоценности</a:t>
            </a:r>
            <a:r>
              <a:rPr lang="ru-RU" sz="2400" dirty="0">
                <a:solidFill>
                  <a:srgbClr val="00000A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дошкольного периода детства. Программа построена на позициях гуманно-личностного отношения к ребенку и направлена на его всестороннее развитие, формирование духовных и общечеловеческих ценностей, а также способностей и интегративных качеств с учетом индивидуальных возможностей и специальных образовательных потребностей. </a:t>
            </a:r>
            <a:endParaRPr lang="ru-RU" sz="2400" dirty="0">
              <a:solidFill>
                <a:srgbClr val="00000A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3" y="609600"/>
            <a:ext cx="9117297" cy="1008185"/>
          </a:xfrm>
        </p:spPr>
        <p:txBody>
          <a:bodyPr>
            <a:normAutofit/>
          </a:bodyPr>
          <a:lstStyle/>
          <a:p>
            <a:pPr marL="464820" marR="14605" indent="-6350" algn="ctr">
              <a:lnSpc>
                <a:spcPct val="107000"/>
              </a:lnSpc>
              <a:spcAft>
                <a:spcPts val="545"/>
              </a:spcAft>
            </a:pPr>
            <a:r>
              <a:rPr lang="ru-RU" sz="2800" b="1" i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Подходы к построению АООП </a:t>
            </a:r>
            <a:br>
              <a:rPr lang="ru-RU" sz="2800" b="1" i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ru-RU" sz="28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8491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297</TotalTime>
  <Words>730</Words>
  <Application>Microsoft Office PowerPoint</Application>
  <PresentationFormat>Произвольный</PresentationFormat>
  <Paragraphs>25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Волна</vt:lpstr>
      <vt:lpstr>Адаптированная основная образовательная программа детей с задержкой психического развития  СП МАОУ Чикчинской СОШ им.Якина.</vt:lpstr>
      <vt:lpstr>Презентация PowerPoint</vt:lpstr>
      <vt:lpstr>Задержка психического развития</vt:lpstr>
      <vt:lpstr>Содержание АООП в соответствии с требованиями Стандарта включает три основных раздела –  целевой, содержательный и организационный.  </vt:lpstr>
      <vt:lpstr>Содержательный раздел</vt:lpstr>
      <vt:lpstr>Организационный раздел</vt:lpstr>
      <vt:lpstr>Цель</vt:lpstr>
      <vt:lpstr>Задачи АООП:  </vt:lpstr>
      <vt:lpstr>Подходы к построению АООП  </vt:lpstr>
      <vt:lpstr>Целевые ориентиры АООП выступают основаниями преемственности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Образовательная программа  Структурного подразделения  МАОУ Успенской СОШ</dc:title>
  <dc:creator>Ольга Михайловна</dc:creator>
  <cp:lastModifiedBy>Пользователь</cp:lastModifiedBy>
  <cp:revision>49</cp:revision>
  <dcterms:created xsi:type="dcterms:W3CDTF">2021-02-13T10:54:04Z</dcterms:created>
  <dcterms:modified xsi:type="dcterms:W3CDTF">2021-06-18T04:51:53Z</dcterms:modified>
</cp:coreProperties>
</file>